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779" r:id="rId2"/>
    <p:sldMasterId id="2147483793" r:id="rId3"/>
  </p:sldMasterIdLst>
  <p:sldIdLst>
    <p:sldId id="257" r:id="rId4"/>
    <p:sldId id="256" r:id="rId5"/>
    <p:sldId id="258" r:id="rId6"/>
    <p:sldId id="276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90" r:id="rId16"/>
    <p:sldId id="274" r:id="rId17"/>
    <p:sldId id="267" r:id="rId18"/>
    <p:sldId id="268" r:id="rId19"/>
    <p:sldId id="275" r:id="rId20"/>
    <p:sldId id="269" r:id="rId21"/>
    <p:sldId id="270" r:id="rId22"/>
    <p:sldId id="271" r:id="rId23"/>
    <p:sldId id="272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2" r:id="rId33"/>
    <p:sldId id="289" r:id="rId34"/>
    <p:sldId id="29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5" autoAdjust="0"/>
    <p:restoredTop sz="94660"/>
  </p:normalViewPr>
  <p:slideViewPr>
    <p:cSldViewPr>
      <p:cViewPr varScale="1">
        <p:scale>
          <a:sx n="69" d="100"/>
          <a:sy n="69" d="100"/>
        </p:scale>
        <p:origin x="133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4F2D9B14-7CD6-426A-9F52-FCA2869958EA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3245516-9071-42DD-8947-EB2090C0F9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B14-7CD6-426A-9F52-FCA2869958EA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516-9071-42DD-8947-EB2090C0F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B14-7CD6-426A-9F52-FCA2869958EA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516-9071-42DD-8947-EB2090C0F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8AB29-214E-4A77-B18B-FD042AFCDC5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174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916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464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445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597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252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5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B14-7CD6-426A-9F52-FCA2869958EA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516-9071-42DD-8947-EB2090C0F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74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07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981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4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fa-IR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EA9DE-1AB3-46A0-BE0D-6357A07E5F29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22364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8AB29-214E-4A77-B18B-FD042AFCDC5C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71203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112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59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9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4F2D9B14-7CD6-426A-9F52-FCA2869958EA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3245516-9071-42DD-8947-EB2090C0F9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circl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251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903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564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630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120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086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164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fa-IR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EA9DE-1AB3-46A0-BE0D-6357A07E5F29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0900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8AB29-214E-4A77-B18B-FD042AFCDC5C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68617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B14-7CD6-426A-9F52-FCA2869958EA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23245516-9071-42DD-8947-EB2090C0F9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B14-7CD6-426A-9F52-FCA2869958EA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23245516-9071-42DD-8947-EB2090C0F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B14-7CD6-426A-9F52-FCA2869958EA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516-9071-42DD-8947-EB2090C0F9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D9B14-7CD6-426A-9F52-FCA2869958EA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516-9071-42DD-8947-EB2090C0F9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4F2D9B14-7CD6-426A-9F52-FCA2869958EA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3245516-9071-42DD-8947-EB2090C0F9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4F2D9B14-7CD6-426A-9F52-FCA2869958EA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3245516-9071-42DD-8947-EB2090C0F9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F2D9B14-7CD6-426A-9F52-FCA2869958EA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3245516-9071-42DD-8947-EB2090C0F9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ransition spd="med">
    <p:circle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32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C2944D-0A11-46D2-93B2-3E7A25051F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6C9D1-0F68-43F7-86A9-080961E30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78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643182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a-IR" sz="4000" dirty="0" smtClean="0">
                <a:cs typeface="B Titr" pitchFamily="2" charset="-78"/>
              </a:rPr>
              <a:t/>
            </a:r>
            <a:br>
              <a:rPr lang="fa-IR" sz="4000" dirty="0" smtClean="0">
                <a:cs typeface="B Titr" pitchFamily="2" charset="-78"/>
              </a:rPr>
            </a:br>
            <a:r>
              <a:rPr lang="fa-IR" sz="4000" dirty="0" smtClean="0">
                <a:cs typeface="B Titr" pitchFamily="2" charset="-78"/>
              </a:rPr>
              <a:t/>
            </a:r>
            <a:br>
              <a:rPr lang="fa-IR" sz="4000" dirty="0" smtClean="0">
                <a:cs typeface="B Titr" pitchFamily="2" charset="-78"/>
              </a:rPr>
            </a:br>
            <a:r>
              <a:rPr lang="fa-IR" sz="4000" dirty="0" smtClean="0">
                <a:cs typeface="B Titr" pitchFamily="2" charset="-78"/>
              </a:rPr>
              <a:t/>
            </a:r>
            <a:br>
              <a:rPr lang="fa-IR" sz="4000" dirty="0" smtClean="0">
                <a:cs typeface="B Titr" pitchFamily="2" charset="-78"/>
              </a:rPr>
            </a:br>
            <a:r>
              <a:rPr lang="fa-IR" sz="4000" dirty="0" smtClean="0">
                <a:cs typeface="B Titr" pitchFamily="2" charset="-78"/>
              </a:rPr>
              <a:t/>
            </a:r>
            <a:br>
              <a:rPr lang="fa-IR" sz="4000" dirty="0" smtClean="0">
                <a:cs typeface="B Titr" pitchFamily="2" charset="-78"/>
              </a:rPr>
            </a:br>
            <a:r>
              <a:rPr lang="fa-IR" sz="4000" dirty="0" smtClean="0">
                <a:cs typeface="B Titr" pitchFamily="2" charset="-78"/>
              </a:rPr>
              <a:t/>
            </a:r>
            <a:br>
              <a:rPr lang="fa-IR" sz="4000" dirty="0" smtClean="0">
                <a:cs typeface="B Titr" pitchFamily="2" charset="-78"/>
              </a:rPr>
            </a:br>
            <a:r>
              <a:rPr lang="fa-IR" sz="4000" dirty="0" smtClean="0">
                <a:cs typeface="B Titr" pitchFamily="2" charset="-78"/>
              </a:rPr>
              <a:t/>
            </a:r>
            <a:br>
              <a:rPr lang="fa-IR" sz="4000" dirty="0" smtClean="0">
                <a:cs typeface="B Titr" pitchFamily="2" charset="-78"/>
              </a:rPr>
            </a:br>
            <a:r>
              <a:rPr lang="fa-IR" sz="4000" dirty="0" smtClean="0">
                <a:cs typeface="B Titr" pitchFamily="2" charset="-78"/>
              </a:rPr>
              <a:t/>
            </a:r>
            <a:br>
              <a:rPr lang="fa-IR" sz="4000" dirty="0" smtClean="0">
                <a:cs typeface="B Titr" pitchFamily="2" charset="-78"/>
              </a:rPr>
            </a:br>
            <a:r>
              <a:rPr lang="fa-IR" sz="4000" dirty="0" smtClean="0">
                <a:cs typeface="B Titr" pitchFamily="2" charset="-78"/>
              </a:rPr>
              <a:t/>
            </a:r>
            <a:br>
              <a:rPr lang="fa-IR" sz="4000" dirty="0" smtClean="0">
                <a:cs typeface="B Titr" pitchFamily="2" charset="-78"/>
              </a:rPr>
            </a:br>
            <a:r>
              <a:rPr lang="fa-IR" sz="4000" dirty="0" smtClean="0">
                <a:cs typeface="B Titr" pitchFamily="2" charset="-78"/>
              </a:rPr>
              <a:t>کارگاه :قوانين ومقرارت حرفه اي </a:t>
            </a:r>
            <a:br>
              <a:rPr lang="fa-IR" sz="4000" dirty="0" smtClean="0">
                <a:cs typeface="B Titr" pitchFamily="2" charset="-78"/>
              </a:rPr>
            </a:br>
            <a:r>
              <a:rPr lang="fa-IR" sz="4000" dirty="0" smtClean="0">
                <a:cs typeface="B Titr" pitchFamily="2" charset="-78"/>
              </a:rPr>
              <a:t>در پرستاري</a:t>
            </a:r>
            <a:endParaRPr lang="en-US" sz="4000" dirty="0" smtClean="0">
              <a:cs typeface="B Titr" pitchFamily="2" charset="-78"/>
            </a:endParaRPr>
          </a:p>
        </p:txBody>
      </p:sp>
      <p:pic>
        <p:nvPicPr>
          <p:cNvPr id="3076" name="Picture 9" descr="06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339975" y="620713"/>
            <a:ext cx="4333875" cy="1368425"/>
          </a:xfrm>
          <a:noFill/>
        </p:spPr>
      </p:pic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71472" y="3929066"/>
            <a:ext cx="8143932" cy="2155829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fa-IR" b="1" dirty="0" smtClean="0">
                <a:solidFill>
                  <a:srgbClr val="CCFF33"/>
                </a:solidFill>
              </a:rPr>
              <a:t>مدرس: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fa-IR" b="1" dirty="0" smtClean="0">
                <a:solidFill>
                  <a:srgbClr val="CCFF33"/>
                </a:solidFill>
              </a:rPr>
              <a:t>ایرج  باقری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fa-IR" b="1" dirty="0" smtClean="0">
                <a:solidFill>
                  <a:srgbClr val="CCFF33"/>
                </a:solidFill>
              </a:rPr>
              <a:t>عضو هیئت علمی دانشکده پرستاری و مامایی سنندج</a:t>
            </a:r>
            <a:endParaRPr lang="en-US" dirty="0" smtClean="0">
              <a:solidFill>
                <a:srgbClr val="CCFF33"/>
              </a:solidFill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20712"/>
            <a:ext cx="1656184" cy="136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1612"/>
            <a:ext cx="8858280" cy="4526280"/>
          </a:xfrm>
        </p:spPr>
        <p:txBody>
          <a:bodyPr>
            <a:noAutofit/>
          </a:bodyPr>
          <a:lstStyle/>
          <a:p>
            <a:pPr algn="just" rtl="1" eaLnBrk="1" hangingPunct="1">
              <a:buFontTx/>
              <a:buNone/>
            </a:pPr>
            <a:r>
              <a:rPr lang="fa-IR" sz="3600" dirty="0" smtClean="0">
                <a:solidFill>
                  <a:srgbClr val="99FF33"/>
                </a:solidFill>
              </a:rPr>
              <a:t>اخلاق حرفه ای:</a:t>
            </a:r>
            <a:r>
              <a:rPr lang="fa-IR" sz="3600" dirty="0" smtClean="0"/>
              <a:t> هر پرستار باید عقاید ، رفتار و باورهای خود را بر اساس استانداردهای حرفه ای و اخلاقی حفظ کرده و ارتقاء بخشد؟؟!. </a:t>
            </a:r>
            <a:endParaRPr lang="en-US" sz="3600" dirty="0" smtClean="0"/>
          </a:p>
          <a:p>
            <a:pPr algn="just" rtl="1" eaLnBrk="1" hangingPunct="1">
              <a:buFontTx/>
              <a:buNone/>
            </a:pPr>
            <a:r>
              <a:rPr lang="fa-IR" sz="3600" b="1" dirty="0" smtClean="0">
                <a:solidFill>
                  <a:srgbClr val="92D050"/>
                </a:solidFill>
              </a:rPr>
              <a:t>اخلاق:</a:t>
            </a:r>
            <a:r>
              <a:rPr lang="fa-IR" sz="3600" u="sng" dirty="0" smtClean="0"/>
              <a:t>مجموع آداب ورسوم افرادهرجامعه وقواعدو  قوانینی که  بر احساسات وافعال  این افراد حکمفرماست</a:t>
            </a:r>
            <a:endParaRPr lang="en-US" sz="3600" u="sng" dirty="0" smtClean="0"/>
          </a:p>
          <a:p>
            <a:pPr algn="r" rtl="1" eaLnBrk="1" hangingPunct="1">
              <a:buFontTx/>
              <a:buNone/>
            </a:pPr>
            <a:endParaRPr lang="fa-IR" sz="3600" dirty="0" smtClean="0"/>
          </a:p>
          <a:p>
            <a:pPr algn="r" rtl="1" eaLnBrk="1" hangingPunct="1">
              <a:buFontTx/>
              <a:buNone/>
            </a:pPr>
            <a:r>
              <a:rPr lang="fa-IR" sz="3600" b="1" dirty="0" smtClean="0">
                <a:solidFill>
                  <a:srgbClr val="FF0000"/>
                </a:solidFill>
              </a:rPr>
              <a:t>تعریف مفید: </a:t>
            </a:r>
            <a:r>
              <a:rPr lang="fa-IR" sz="3600" dirty="0" smtClean="0"/>
              <a:t>انجام کار خوب و پرهیزاز آسیب به بیمار</a:t>
            </a:r>
          </a:p>
          <a:p>
            <a:endParaRPr lang="en-US" sz="3600" dirty="0"/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332656"/>
            <a:ext cx="1512168" cy="1238956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 eaLnBrk="1" hangingPunct="1">
              <a:defRPr/>
            </a:pPr>
            <a:r>
              <a:rPr lang="fa-IR" sz="3600" dirty="0" smtClean="0">
                <a:solidFill>
                  <a:srgbClr val="99FF33"/>
                </a:solidFill>
              </a:rPr>
              <a:t>دانش:</a:t>
            </a:r>
            <a:r>
              <a:rPr lang="fa-IR" sz="3600" dirty="0" smtClean="0"/>
              <a:t> پرستار از طریق آموزش پایه  و آموزش مداوم دانش مرتبط با عملکرد حرفه ای خود را بدست می آورد.</a:t>
            </a:r>
            <a:endParaRPr lang="en-US" sz="3600" dirty="0" smtClean="0"/>
          </a:p>
          <a:p>
            <a:pPr algn="r" rtl="1" eaLnBrk="1" hangingPunct="1">
              <a:buNone/>
              <a:defRPr/>
            </a:pPr>
            <a:endParaRPr lang="fa-IR" sz="3600" dirty="0" smtClean="0"/>
          </a:p>
          <a:p>
            <a:pPr algn="just" rtl="1" eaLnBrk="1" hangingPunct="1">
              <a:defRPr/>
            </a:pPr>
            <a:r>
              <a:rPr lang="fa-IR" sz="3600" dirty="0" smtClean="0">
                <a:solidFill>
                  <a:srgbClr val="99FF33"/>
                </a:solidFill>
              </a:rPr>
              <a:t>کاربرد دانش:</a:t>
            </a:r>
            <a:r>
              <a:rPr lang="fa-IR" sz="3600" dirty="0" smtClean="0"/>
              <a:t> کیفیت عملکرد بالینی پرستار،کاربرد دانش و معلومات او را منعکس می کند</a:t>
            </a:r>
            <a:r>
              <a:rPr lang="fa-IR" sz="3600" b="1" dirty="0" smtClean="0">
                <a:solidFill>
                  <a:srgbClr val="FF0000"/>
                </a:solidFill>
              </a:rPr>
              <a:t>.(ارتباط بسیار قوی باید بین تئوری و عملی وجود داشته باشد)؟؟!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endParaRPr lang="en-US" sz="3600" dirty="0"/>
          </a:p>
        </p:txBody>
      </p:sp>
      <p:pic>
        <p:nvPicPr>
          <p:cNvPr id="4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253537"/>
            <a:ext cx="1512168" cy="139270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143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fa-IR" smtClean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285720" y="1500174"/>
            <a:ext cx="8229600" cy="6264275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fa-IR" dirty="0" smtClean="0">
                <a:solidFill>
                  <a:srgbClr val="99FF33"/>
                </a:solidFill>
                <a:latin typeface="Arial" pitchFamily="34" charset="0"/>
              </a:rPr>
              <a:t>رهبری:</a:t>
            </a:r>
            <a:r>
              <a:rPr lang="fa-IR" dirty="0" smtClean="0">
                <a:latin typeface="Arial" pitchFamily="34" charset="0"/>
              </a:rPr>
              <a:t> رهبری نیاز به </a:t>
            </a:r>
            <a:r>
              <a:rPr lang="fa-IR" u="sng" dirty="0" smtClean="0">
                <a:latin typeface="Arial" pitchFamily="34" charset="0"/>
              </a:rPr>
              <a:t>دانش از خود </a:t>
            </a:r>
            <a:r>
              <a:rPr lang="fa-IR" dirty="0" smtClean="0">
                <a:latin typeface="Arial" pitchFamily="34" charset="0"/>
              </a:rPr>
              <a:t>( درک عقاید شخص و ارزشها و آگاه بودن از چگونگی  اثرات رفتارهای فردی بر دیگران) </a:t>
            </a:r>
            <a:r>
              <a:rPr lang="fa-IR" u="sng" dirty="0" smtClean="0">
                <a:latin typeface="Arial" pitchFamily="34" charset="0"/>
              </a:rPr>
              <a:t>احترام</a:t>
            </a:r>
            <a:r>
              <a:rPr lang="fa-IR" dirty="0" smtClean="0">
                <a:latin typeface="Arial" pitchFamily="34" charset="0"/>
              </a:rPr>
              <a:t> ، </a:t>
            </a:r>
            <a:r>
              <a:rPr lang="fa-IR" u="sng" dirty="0" smtClean="0">
                <a:latin typeface="Arial" pitchFamily="34" charset="0"/>
              </a:rPr>
              <a:t>اطمینان </a:t>
            </a:r>
            <a:r>
              <a:rPr lang="fa-IR" dirty="0" smtClean="0">
                <a:latin typeface="Arial" pitchFamily="34" charset="0"/>
              </a:rPr>
              <a:t>، </a:t>
            </a:r>
            <a:r>
              <a:rPr lang="fa-IR" u="sng" dirty="0" smtClean="0">
                <a:latin typeface="Arial" pitchFamily="34" charset="0"/>
              </a:rPr>
              <a:t>صمیمیت </a:t>
            </a:r>
            <a:r>
              <a:rPr lang="fa-IR" dirty="0" smtClean="0">
                <a:latin typeface="Arial" pitchFamily="34" charset="0"/>
              </a:rPr>
              <a:t>، </a:t>
            </a:r>
            <a:r>
              <a:rPr lang="fa-IR" u="sng" dirty="0" smtClean="0">
                <a:latin typeface="Arial" pitchFamily="34" charset="0"/>
              </a:rPr>
              <a:t>دید مشترک و یادگیری</a:t>
            </a:r>
            <a:r>
              <a:rPr lang="fa-IR" dirty="0" smtClean="0">
                <a:latin typeface="Arial" pitchFamily="34" charset="0"/>
              </a:rPr>
              <a:t> دارد.</a:t>
            </a:r>
            <a:r>
              <a:rPr lang="fa-IR" b="1" dirty="0" smtClean="0">
                <a:solidFill>
                  <a:srgbClr val="FF0000"/>
                </a:solidFill>
                <a:latin typeface="Arial" pitchFamily="34" charset="0"/>
              </a:rPr>
              <a:t>پرستاران بدون در نظر گرفتن موقعیت های کاری خود فرصت هایی برای رهبری دارند.</a:t>
            </a:r>
          </a:p>
          <a:p>
            <a:pPr algn="r" rtl="1" eaLnBrk="1" hangingPunct="1">
              <a:buNone/>
              <a:defRPr/>
            </a:pPr>
            <a:endParaRPr lang="fa-IR" b="1" dirty="0" smtClean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4632311"/>
            <a:ext cx="1800200" cy="1584176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>
              <a:buClr>
                <a:srgbClr val="72A376"/>
              </a:buClr>
              <a:defRPr/>
            </a:pPr>
            <a:r>
              <a:rPr lang="fa-IR" dirty="0">
                <a:solidFill>
                  <a:srgbClr val="99FF33"/>
                </a:solidFill>
                <a:latin typeface="Arial" pitchFamily="34" charset="0"/>
              </a:rPr>
              <a:t>ارتباطات و ارتباطات حرفه ای: </a:t>
            </a:r>
            <a:r>
              <a:rPr lang="fa-IR" dirty="0">
                <a:solidFill>
                  <a:prstClr val="white"/>
                </a:solidFill>
                <a:latin typeface="Arial" pitchFamily="34" charset="0"/>
              </a:rPr>
              <a:t>ارتباطات شامل ارتباطات درمانی بین </a:t>
            </a:r>
            <a:r>
              <a:rPr lang="fa-IR" dirty="0">
                <a:solidFill>
                  <a:srgbClr val="FF0000"/>
                </a:solidFill>
                <a:latin typeface="Arial" pitchFamily="34" charset="0"/>
              </a:rPr>
              <a:t>پرستار - مددجو </a:t>
            </a:r>
            <a:r>
              <a:rPr lang="fa-IR" dirty="0">
                <a:solidFill>
                  <a:prstClr val="white"/>
                </a:solidFill>
                <a:latin typeface="Arial" pitchFamily="34" charset="0"/>
              </a:rPr>
              <a:t>و </a:t>
            </a:r>
            <a:r>
              <a:rPr lang="fa-IR" dirty="0">
                <a:solidFill>
                  <a:srgbClr val="FF0000"/>
                </a:solidFill>
                <a:latin typeface="Arial" pitchFamily="34" charset="0"/>
              </a:rPr>
              <a:t>ارتباطات حرفه ای با همکاران ،پزشکان، اعضاء تیم مراقبت و سایر گروههای درمانی </a:t>
            </a:r>
            <a:r>
              <a:rPr lang="fa-IR" dirty="0">
                <a:solidFill>
                  <a:prstClr val="white"/>
                </a:solidFill>
                <a:latin typeface="Arial" pitchFamily="34" charset="0"/>
              </a:rPr>
              <a:t>می باشد.</a:t>
            </a:r>
            <a:endParaRPr lang="en-US" dirty="0">
              <a:solidFill>
                <a:prstClr val="white"/>
              </a:solidFill>
              <a:latin typeface="Arial" pitchFamily="34" charset="0"/>
            </a:endParaRP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4805072"/>
            <a:ext cx="1656184" cy="16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0712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fa-IR" sz="4100" b="1" dirty="0" smtClean="0">
              <a:solidFill>
                <a:srgbClr val="FF0000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ea typeface="+mj-ea"/>
            </a:endParaRPr>
          </a:p>
          <a:p>
            <a:pPr algn="ctr">
              <a:buNone/>
            </a:pPr>
            <a:endParaRPr lang="fa-IR" sz="4100" b="1" dirty="0" smtClean="0">
              <a:solidFill>
                <a:srgbClr val="FF0000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ea typeface="+mj-ea"/>
            </a:endParaRPr>
          </a:p>
          <a:p>
            <a:pPr algn="ctr">
              <a:buNone/>
            </a:pPr>
            <a:r>
              <a:rPr lang="fa-IR" sz="4400" b="1" dirty="0" smtClean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ea typeface="+mj-ea"/>
              </a:rPr>
              <a:t>مسئولیت های پرستاران</a:t>
            </a:r>
            <a:endParaRPr lang="en-US" sz="3600" dirty="0"/>
          </a:p>
        </p:txBody>
      </p:sp>
      <p:pic>
        <p:nvPicPr>
          <p:cNvPr id="4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4149080"/>
            <a:ext cx="1944216" cy="168972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a-IR" b="1" dirty="0" smtClean="0">
                <a:solidFill>
                  <a:srgbClr val="FF0000"/>
                </a:solidFill>
              </a:rPr>
              <a:t>مسئولیت های پرستاران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528763"/>
            <a:ext cx="8229600" cy="5329237"/>
          </a:xfrm>
        </p:spPr>
        <p:txBody>
          <a:bodyPr>
            <a:normAutofit lnSpcReduction="10000"/>
          </a:bodyPr>
          <a:lstStyle/>
          <a:p>
            <a:pPr algn="r" rtl="1" eaLnBrk="1" hangingPunct="1">
              <a:defRPr/>
            </a:pPr>
            <a:r>
              <a:rPr lang="fa-IR" dirty="0" smtClean="0">
                <a:cs typeface="B Nazanin" pitchFamily="2" charset="-78"/>
              </a:rPr>
              <a:t>آگاهی از مقررات و قوانین مربوط به حقوق فردی  که در چگونگی استخدام آنان موثر است؟؟!.</a:t>
            </a:r>
          </a:p>
          <a:p>
            <a:pPr algn="r" rtl="1" eaLnBrk="1" hangingPunct="1">
              <a:defRPr/>
            </a:pPr>
            <a:r>
              <a:rPr lang="fa-IR" dirty="0" smtClean="0">
                <a:cs typeface="B Nazanin" pitchFamily="2" charset="-78"/>
              </a:rPr>
              <a:t>آگاهی از قوانین استخدامی، </a:t>
            </a:r>
            <a:r>
              <a:rPr lang="fa-IR" dirty="0" smtClean="0">
                <a:solidFill>
                  <a:srgbClr val="FF0000"/>
                </a:solidFill>
                <a:cs typeface="B Nazanin" pitchFamily="2" charset="-78"/>
              </a:rPr>
              <a:t>شرح وظایف </a:t>
            </a:r>
            <a:r>
              <a:rPr lang="fa-IR" dirty="0" smtClean="0">
                <a:cs typeface="B Nazanin" pitchFamily="2" charset="-78"/>
              </a:rPr>
              <a:t>و اهداف سازمان؟؟!</a:t>
            </a:r>
          </a:p>
          <a:p>
            <a:pPr algn="r" rtl="1" eaLnBrk="1" hangingPunct="1">
              <a:defRPr/>
            </a:pPr>
            <a:r>
              <a:rPr lang="fa-IR" dirty="0" smtClean="0">
                <a:cs typeface="B Nazanin" pitchFamily="2" charset="-78"/>
              </a:rPr>
              <a:t>آگاهی از مواردی که بعنوان </a:t>
            </a:r>
            <a:r>
              <a:rPr lang="fa-IR" dirty="0" smtClean="0">
                <a:solidFill>
                  <a:srgbClr val="FF0000"/>
                </a:solidFill>
                <a:cs typeface="B Nazanin" pitchFamily="2" charset="-78"/>
              </a:rPr>
              <a:t>قصور</a:t>
            </a:r>
            <a:r>
              <a:rPr lang="fa-IR" dirty="0" smtClean="0">
                <a:cs typeface="B Nazanin" pitchFamily="2" charset="-78"/>
              </a:rPr>
              <a:t> در حرفه  پرستاری شناخته شده اند؟؟!.</a:t>
            </a:r>
          </a:p>
          <a:p>
            <a:pPr algn="r" rtl="1" eaLnBrk="1" hangingPunct="1">
              <a:defRPr/>
            </a:pPr>
            <a:r>
              <a:rPr lang="fa-IR" dirty="0" smtClean="0">
                <a:cs typeface="B Nazanin" pitchFamily="2" charset="-78"/>
              </a:rPr>
              <a:t>آگاهی از مواردی مثل شهادت دادن در مورد حوادث، وصیت و اطلاع رسانی موارد مشکوک؟؟!.(مواردی که باعث لطمه به امنیت کشور می شود)؟؟!</a:t>
            </a:r>
          </a:p>
          <a:p>
            <a:pPr algn="r" rtl="1" eaLnBrk="1" hangingPunct="1">
              <a:defRPr/>
            </a:pPr>
            <a:r>
              <a:rPr lang="fa-IR" dirty="0" smtClean="0">
                <a:cs typeface="B Nazanin" pitchFamily="2" charset="-78"/>
              </a:rPr>
              <a:t>شناخت مسائل قانونی پرستاری؟؟!.</a:t>
            </a:r>
          </a:p>
          <a:p>
            <a:pPr algn="r" rtl="1" eaLnBrk="1" hangingPunct="1">
              <a:defRPr/>
            </a:pPr>
            <a:r>
              <a:rPr lang="fa-IR" dirty="0" smtClean="0">
                <a:cs typeface="B Nazanin" pitchFamily="2" charset="-78"/>
              </a:rPr>
              <a:t>آگاهی از مسائل مربوط به خودداری از مراقبت و درمان توسط بیمار؟؟!.</a:t>
            </a:r>
            <a:endParaRPr lang="en-US" dirty="0" smtClean="0">
              <a:cs typeface="B Nazanin" pitchFamily="2" charset="-78"/>
            </a:endParaRPr>
          </a:p>
        </p:txBody>
      </p:sp>
      <p:pic>
        <p:nvPicPr>
          <p:cNvPr id="11268" name="Picture 4" descr="CA6NC5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15888"/>
            <a:ext cx="1655763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274638"/>
            <a:ext cx="1584176" cy="125412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84313"/>
            <a:ext cx="8229600" cy="4968875"/>
          </a:xfrm>
        </p:spPr>
        <p:txBody>
          <a:bodyPr>
            <a:normAutofit lnSpcReduction="10000"/>
          </a:bodyPr>
          <a:lstStyle/>
          <a:p>
            <a:pPr algn="r" rtl="1" eaLnBrk="1" hangingPunct="1">
              <a:lnSpc>
                <a:spcPct val="90000"/>
              </a:lnSpc>
              <a:defRPr/>
            </a:pPr>
            <a:r>
              <a:rPr lang="fa-IR" dirty="0" smtClean="0"/>
              <a:t>آگاهی از استانداردهای مراقبتی پرستاری(گایدلاین ها و دستورالعمل ها).</a:t>
            </a: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fa-IR" dirty="0" smtClean="0"/>
              <a:t>کنترل هزینه های درمان بیمار با صرفه جویی در وسایل و امکانات.</a:t>
            </a: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fa-IR" dirty="0" smtClean="0">
                <a:solidFill>
                  <a:srgbClr val="FF0000"/>
                </a:solidFill>
              </a:rPr>
              <a:t>آشنایی با ابزار و تجهیزات مورد نیاز ؟؟!.</a:t>
            </a: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fa-IR" dirty="0" smtClean="0"/>
              <a:t>رعایت استاندارد مراقبت.</a:t>
            </a: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fa-IR" dirty="0" smtClean="0"/>
              <a:t>آشنایی با استاندارد محیط فیزیکی. </a:t>
            </a: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fa-IR" dirty="0" smtClean="0">
                <a:solidFill>
                  <a:srgbClr val="FF0000"/>
                </a:solidFill>
              </a:rPr>
              <a:t>حضور مداوم بر بالین بیمار؟؟!.</a:t>
            </a: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fa-IR" dirty="0" smtClean="0"/>
              <a:t>کنترل هزینه های بیمارستان با صرفه جویی در وسائل و امکانات بیمارستان.</a:t>
            </a: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fa-IR" dirty="0" smtClean="0"/>
              <a:t>مدیریت و هماهنگی امور پرستاری.</a:t>
            </a: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fa-IR" dirty="0" smtClean="0"/>
              <a:t>ارتباطات حرفه ای.</a:t>
            </a:r>
          </a:p>
          <a:p>
            <a:pPr algn="r" rtl="1"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  <p:pic>
        <p:nvPicPr>
          <p:cNvPr id="2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313" y="116161"/>
            <a:ext cx="1583407" cy="1368152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fa-IR" sz="4600" b="1" dirty="0" smtClean="0">
              <a:solidFill>
                <a:srgbClr val="FF0000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ea typeface="+mj-ea"/>
            </a:endParaRPr>
          </a:p>
          <a:p>
            <a:pPr algn="ctr">
              <a:buNone/>
            </a:pPr>
            <a:endParaRPr lang="fa-IR" sz="4600" b="1" dirty="0" smtClean="0">
              <a:solidFill>
                <a:srgbClr val="FF0000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ea typeface="+mj-ea"/>
            </a:endParaRPr>
          </a:p>
          <a:p>
            <a:pPr algn="ctr">
              <a:buNone/>
            </a:pPr>
            <a:r>
              <a:rPr lang="fa-IR" sz="5400" b="1" dirty="0" smtClean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ea typeface="+mj-ea"/>
              </a:rPr>
              <a:t>حقوق پرستاران</a:t>
            </a:r>
          </a:p>
          <a:p>
            <a:pPr algn="ctr">
              <a:buNone/>
            </a:pPr>
            <a:endParaRPr lang="fa-IR" sz="4600" b="1" dirty="0" smtClean="0">
              <a:solidFill>
                <a:srgbClr val="FF0000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ea typeface="+mj-ea"/>
            </a:endParaRPr>
          </a:p>
          <a:p>
            <a:pPr algn="ctr">
              <a:buNone/>
            </a:pPr>
            <a:endParaRPr lang="en-US" dirty="0"/>
          </a:p>
        </p:txBody>
      </p:sp>
      <p:pic>
        <p:nvPicPr>
          <p:cNvPr id="4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4293096"/>
            <a:ext cx="1728192" cy="1656184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675" y="274638"/>
            <a:ext cx="5400675" cy="850900"/>
          </a:xfrm>
        </p:spPr>
        <p:txBody>
          <a:bodyPr/>
          <a:lstStyle/>
          <a:p>
            <a:pPr algn="ctr" eaLnBrk="1" hangingPunct="1">
              <a:defRPr/>
            </a:pPr>
            <a:r>
              <a:rPr lang="fa-IR" b="1" dirty="0" smtClean="0">
                <a:solidFill>
                  <a:srgbClr val="FF0000"/>
                </a:solidFill>
              </a:rPr>
              <a:t>حقوق پرستاران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357298"/>
            <a:ext cx="8572560" cy="5256212"/>
          </a:xfrm>
        </p:spPr>
        <p:txBody>
          <a:bodyPr>
            <a:noAutofit/>
          </a:bodyPr>
          <a:lstStyle/>
          <a:p>
            <a:pPr marL="609600" indent="-609600"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1-   انجام وظیفه </a:t>
            </a:r>
            <a:r>
              <a:rPr lang="fa-IR" dirty="0" smtClean="0">
                <a:solidFill>
                  <a:srgbClr val="FF0000"/>
                </a:solidFill>
              </a:rPr>
              <a:t>مطابق با محدوده ای </a:t>
            </a:r>
            <a:r>
              <a:rPr lang="fa-IR" dirty="0" smtClean="0"/>
              <a:t>که </a:t>
            </a:r>
          </a:p>
          <a:p>
            <a:pPr marL="609600" indent="-609600"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      به طور قانونی به وی اجازه داده شده است؟؟!.</a:t>
            </a:r>
          </a:p>
          <a:p>
            <a:pPr marL="609600" indent="-609600" algn="r" rtl="1">
              <a:buNone/>
              <a:defRPr/>
            </a:pPr>
            <a:r>
              <a:rPr lang="fa-IR" dirty="0" smtClean="0"/>
              <a:t>2-   محیط ایمن کاری که سازگار با مراقبت کافی از بیمار و مجهز به تجهیزات مناسب با رفع نیازهای فیزیکی پرسنل پرستاری است؟؟!.</a:t>
            </a:r>
          </a:p>
          <a:p>
            <a:pPr marL="609600" indent="-609600"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3-   آشناسازی مناسب و آموزش داخل مجموعه </a:t>
            </a:r>
            <a:r>
              <a:rPr lang="fa-IR" u="sng" dirty="0" smtClean="0"/>
              <a:t>مبتنی بر هدف </a:t>
            </a:r>
            <a:r>
              <a:rPr lang="fa-IR" dirty="0" smtClean="0"/>
              <a:t>در مورد شیوه ها و رویه های درمانی در حیطه کاری.</a:t>
            </a:r>
          </a:p>
          <a:p>
            <a:pPr marL="609600" indent="-609600" algn="r" rtl="1" eaLnBrk="1" hangingPunct="1">
              <a:buFont typeface="Wingdings" pitchFamily="2" charset="2"/>
              <a:buNone/>
              <a:defRPr/>
            </a:pPr>
            <a:r>
              <a:rPr lang="fa-IR" b="1" u="sng" dirty="0" smtClean="0">
                <a:solidFill>
                  <a:srgbClr val="FF0000"/>
                </a:solidFill>
              </a:rPr>
              <a:t>قابل توجه مدیران پرستاری و سرپرستاران</a:t>
            </a:r>
            <a:r>
              <a:rPr lang="fa-IR" dirty="0" smtClean="0"/>
              <a:t>(شرح وظایف: پرستاری که عملا شرح وظایف برای او توضیح داده نشده است در صورت بروز خطای شغلی نباید مورد بازخواست قرار گیرد؟؟!)</a:t>
            </a:r>
          </a:p>
          <a:p>
            <a:pPr marL="609600" indent="-609600" algn="r" rtl="1" eaLnBrk="1" hangingPunct="1">
              <a:defRPr/>
            </a:pPr>
            <a:endParaRPr lang="en-US" dirty="0" smtClean="0"/>
          </a:p>
        </p:txBody>
      </p:sp>
      <p:pic>
        <p:nvPicPr>
          <p:cNvPr id="15364" name="Picture 4" descr="CASYKW3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04"/>
            <a:ext cx="1871662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274638"/>
            <a:ext cx="1368152" cy="1282154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4- مشارکت کامل در تعیین خط مشی ها ،برنامه ریزی ها و تصمیم گیری هائی که به مراقبت و درمان بیماران مربوط می شود.</a:t>
            </a:r>
          </a:p>
          <a:p>
            <a:pPr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5- حمایت و حفاظت بیماران و پرسنلی که مسئولیت آنها به پرستار سپرده شده است؟؟!.</a:t>
            </a:r>
          </a:p>
          <a:p>
            <a:pPr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6- اعتراض بجا به شکلی که:</a:t>
            </a:r>
          </a:p>
          <a:p>
            <a:pPr algn="r" rtl="1" eaLnBrk="1" hangingPunct="1">
              <a:defRPr/>
            </a:pPr>
            <a:r>
              <a:rPr lang="fa-IR" dirty="0" smtClean="0">
                <a:solidFill>
                  <a:srgbClr val="FFFF66"/>
                </a:solidFill>
              </a:rPr>
              <a:t>    مدیر بموقع و بطور کتبی از آن آگاه شده باشد.</a:t>
            </a:r>
          </a:p>
          <a:p>
            <a:pPr algn="r" rtl="1" eaLnBrk="1" hangingPunct="1">
              <a:defRPr/>
            </a:pPr>
            <a:r>
              <a:rPr lang="fa-IR" dirty="0" smtClean="0">
                <a:solidFill>
                  <a:srgbClr val="FFFF66"/>
                </a:solidFill>
              </a:rPr>
              <a:t>    مداخله ای در ایمنی بیمار نداشته باشد وسبب از هم</a:t>
            </a:r>
          </a:p>
          <a:p>
            <a:pPr algn="r" rtl="1" eaLnBrk="1" hangingPunct="1">
              <a:buFont typeface="Wingdings" pitchFamily="2" charset="2"/>
              <a:buNone/>
              <a:defRPr/>
            </a:pPr>
            <a:r>
              <a:rPr lang="fa-IR" dirty="0" smtClean="0">
                <a:solidFill>
                  <a:srgbClr val="FFFF66"/>
                </a:solidFill>
              </a:rPr>
              <a:t>        گسیختگی درمان و پرستاری بیمار نشود.</a:t>
            </a:r>
            <a:endParaRPr lang="en-US" dirty="0" smtClean="0">
              <a:solidFill>
                <a:srgbClr val="FFFF66"/>
              </a:solidFill>
            </a:endParaRPr>
          </a:p>
          <a:p>
            <a:pPr algn="r" rtl="1" eaLnBrk="1" hangingPunct="1">
              <a:defRPr/>
            </a:pPr>
            <a:endParaRPr lang="en-US" dirty="0" smtClean="0">
              <a:solidFill>
                <a:srgbClr val="FFFF66"/>
              </a:solidFill>
            </a:endParaRPr>
          </a:p>
        </p:txBody>
      </p:sp>
      <p:pic>
        <p:nvPicPr>
          <p:cNvPr id="16388" name="Picture 4" descr="nurse%20coloring%20pages%2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88913"/>
            <a:ext cx="20161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332656"/>
            <a:ext cx="1656184" cy="1313581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nasrin\work-shop\legaliz in nursing\قوانین حرفه ای در پرستاری- کارگاه 6-1393\parastar-300x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8286808" cy="564360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428736"/>
            <a:ext cx="8229600" cy="5429264"/>
          </a:xfrm>
        </p:spPr>
        <p:txBody>
          <a:bodyPr>
            <a:normAutofit lnSpcReduction="10000"/>
          </a:bodyPr>
          <a:lstStyle/>
          <a:p>
            <a:pPr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7-  رد انجام وظایفی که خارج از محدوده </a:t>
            </a:r>
          </a:p>
          <a:p>
            <a:pPr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عملکرد پرستار است (آموزش ناکافی ومهارت ناکافی)</a:t>
            </a:r>
          </a:p>
          <a:p>
            <a:pPr algn="r" rtl="1" eaLnBrk="1" hangingPunct="1">
              <a:buFont typeface="Wingdings" pitchFamily="2" charset="2"/>
              <a:buNone/>
              <a:defRPr/>
            </a:pPr>
            <a:r>
              <a:rPr lang="fa-IR" dirty="0" smtClean="0">
                <a:solidFill>
                  <a:srgbClr val="FF0000"/>
                </a:solidFill>
              </a:rPr>
              <a:t>(پدیده </a:t>
            </a:r>
            <a:r>
              <a:rPr lang="en-US" dirty="0" smtClean="0">
                <a:solidFill>
                  <a:srgbClr val="FF0000"/>
                </a:solidFill>
              </a:rPr>
              <a:t>Rotation</a:t>
            </a:r>
            <a:r>
              <a:rPr lang="fa-IR" dirty="0" smtClean="0">
                <a:solidFill>
                  <a:srgbClr val="FF0000"/>
                </a:solidFill>
              </a:rPr>
              <a:t> در مورد پرسنل پرستاری با رعایت جوانب انجام شود؟؟!)</a:t>
            </a:r>
          </a:p>
          <a:p>
            <a:pPr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8-حق عدم مشارکت دراقدامات غیراخلاقی وغیر قانونی و ناشایست؟؟!.( نقش دلال و کارچاق کنی برای پزشکان را ایفاء کردن)</a:t>
            </a:r>
          </a:p>
          <a:p>
            <a:pPr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9-حق داشتن راهنماهای مکتوب،خط مشی ها واقدامات مربوط به اداره محیط کاری(دستورالعملها یا</a:t>
            </a:r>
            <a:r>
              <a:rPr lang="en-US" dirty="0" smtClean="0"/>
              <a:t> Guideline</a:t>
            </a:r>
            <a:r>
              <a:rPr lang="fa-IR" dirty="0" smtClean="0"/>
              <a:t>)</a:t>
            </a:r>
          </a:p>
          <a:p>
            <a:pPr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10- عدم انجام کاری که در شرح وظائف وی می باشد ،لیکن بیمار مخالف انجام آن می باشد.(</a:t>
            </a:r>
            <a:r>
              <a:rPr lang="fa-IR" b="1" dirty="0" smtClean="0">
                <a:solidFill>
                  <a:srgbClr val="FF0000"/>
                </a:solidFill>
              </a:rPr>
              <a:t> پیرو شعار معروف: در هر صورت حق با مشتری و بیمار است</a:t>
            </a:r>
            <a:r>
              <a:rPr lang="fa-IR" dirty="0" smtClean="0"/>
              <a:t>)</a:t>
            </a:r>
          </a:p>
          <a:p>
            <a:pPr algn="r" rtl="1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17412" name="Picture 4" descr="nurse-coloring-pag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290"/>
            <a:ext cx="18732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3848" y="214290"/>
            <a:ext cx="1584176" cy="121444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2143116"/>
            <a:ext cx="8507413" cy="4495800"/>
          </a:xfrm>
        </p:spPr>
        <p:txBody>
          <a:bodyPr>
            <a:normAutofit/>
          </a:bodyPr>
          <a:lstStyle/>
          <a:p>
            <a:pPr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10- آگاه شدن پرستار از تشخیص</a:t>
            </a:r>
          </a:p>
          <a:p>
            <a:pPr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 بیمارانی که مسئولیت آنها به وی سپرده شده است.</a:t>
            </a:r>
          </a:p>
          <a:p>
            <a:pPr algn="r" rtl="1" eaLnBrk="1" hangingPunct="1">
              <a:buFont typeface="Wingdings" pitchFamily="2" charset="2"/>
              <a:buNone/>
              <a:defRPr/>
            </a:pPr>
            <a:endParaRPr lang="fa-IR" dirty="0" smtClean="0"/>
          </a:p>
          <a:p>
            <a:pPr algn="r" rtl="1" eaLnBrk="1" hangingPunct="1">
              <a:buFont typeface="Wingdings" pitchFamily="2" charset="2"/>
              <a:buNone/>
              <a:defRPr/>
            </a:pPr>
            <a:r>
              <a:rPr lang="fa-IR" dirty="0" smtClean="0"/>
              <a:t>11- داشتن محیط کاری عاری از خطرات ،ارعاب و دخالت؟؟!      </a:t>
            </a:r>
            <a:r>
              <a:rPr lang="fa-IR" b="1" dirty="0" smtClean="0">
                <a:solidFill>
                  <a:srgbClr val="FF0000"/>
                </a:solidFill>
              </a:rPr>
              <a:t>( همکاری باید در حد اعلا وجود داشته باشد اما دخالت نه؟؟!)</a:t>
            </a:r>
          </a:p>
          <a:p>
            <a:pPr algn="r" rtl="1" eaLnBrk="1" hangingPunct="1">
              <a:buFont typeface="Wingdings" pitchFamily="2" charset="2"/>
              <a:buNone/>
              <a:defRPr/>
            </a:pPr>
            <a:endParaRPr lang="fa-IR" dirty="0" smtClean="0"/>
          </a:p>
        </p:txBody>
      </p:sp>
      <p:pic>
        <p:nvPicPr>
          <p:cNvPr id="18436" name="Picture 4" descr="1330505-Nurse-with-syrin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2857500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332656"/>
            <a:ext cx="1800200" cy="151216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67434"/>
          </a:xfrm>
        </p:spPr>
        <p:txBody>
          <a:bodyPr/>
          <a:lstStyle/>
          <a:p>
            <a:pPr>
              <a:buNone/>
            </a:pPr>
            <a:endParaRPr lang="fa-IR" sz="4000" b="1" dirty="0" smtClean="0">
              <a:solidFill>
                <a:prstClr val="black"/>
              </a:solidFill>
              <a:latin typeface="Calibri"/>
              <a:ea typeface="+mj-ea"/>
              <a:cs typeface="Traditional Arabic"/>
            </a:endParaRPr>
          </a:p>
          <a:p>
            <a:pPr>
              <a:buNone/>
            </a:pPr>
            <a:endParaRPr lang="fa-IR" sz="4000" b="1" dirty="0" smtClean="0">
              <a:solidFill>
                <a:prstClr val="black"/>
              </a:solidFill>
              <a:latin typeface="Calibri"/>
              <a:ea typeface="+mj-ea"/>
              <a:cs typeface="Traditional Arabic"/>
            </a:endParaRPr>
          </a:p>
          <a:p>
            <a:pPr algn="ctr">
              <a:buNone/>
            </a:pPr>
            <a:r>
              <a:rPr lang="fa-IR" sz="3600" b="1" dirty="0" smtClean="0">
                <a:solidFill>
                  <a:srgbClr val="C00000"/>
                </a:solidFill>
                <a:latin typeface="Calibri"/>
                <a:ea typeface="+mj-ea"/>
                <a:cs typeface="B Nazanin" pitchFamily="2" charset="-78"/>
              </a:rPr>
              <a:t>خط مشی های قانونی برای ثبت گزارش پرستاری (گزارش دهی)</a:t>
            </a:r>
          </a:p>
          <a:p>
            <a:pPr>
              <a:buNone/>
            </a:pPr>
            <a:endParaRPr lang="fa-IR" sz="4000" b="1" dirty="0" smtClean="0">
              <a:solidFill>
                <a:prstClr val="black"/>
              </a:solidFill>
              <a:latin typeface="Calibri"/>
              <a:ea typeface="+mj-ea"/>
              <a:cs typeface="Traditional Arabic"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4509120"/>
            <a:ext cx="1656184" cy="16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341" name="Group 53"/>
          <p:cNvGraphicFramePr>
            <a:graphicFrameLocks noGrp="1"/>
          </p:cNvGraphicFramePr>
          <p:nvPr>
            <p:ph type="tbl" idx="1"/>
          </p:nvPr>
        </p:nvGraphicFramePr>
        <p:xfrm>
          <a:off x="395288" y="1412875"/>
          <a:ext cx="8497887" cy="5111751"/>
        </p:xfrm>
        <a:graphic>
          <a:graphicData uri="http://schemas.openxmlformats.org/drawingml/2006/table">
            <a:tbl>
              <a:tblPr rtl="1"/>
              <a:tblGrid>
                <a:gridCol w="4248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9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رهنمودها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عملکرد صحیح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121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مطالب را پاک نکنید ، از لاک غلط گیر یا تراشیدن اشتباهات خودداری کنید.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روی کلمه غلط یک خط بکشید و کلمه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error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 را بالایش بنویسید. اسم خود را نوشته امضأ کنید.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803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قضاوتها را ذکر نکنید.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توصیفات عینی از رفتار بیمار یا بیانات وی باید ثبت شود.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"/>
            <a:ext cx="1584176" cy="141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08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2" name="Group 22"/>
          <p:cNvGraphicFramePr>
            <a:graphicFrameLocks noGrp="1"/>
          </p:cNvGraphicFramePr>
          <p:nvPr>
            <p:ph type="tbl" idx="1"/>
          </p:nvPr>
        </p:nvGraphicFramePr>
        <p:xfrm>
          <a:off x="457200" y="1341438"/>
          <a:ext cx="8229600" cy="5183188"/>
        </p:xfrm>
        <a:graphic>
          <a:graphicData uri="http://schemas.openxmlformats.org/drawingml/2006/table">
            <a:tbl>
              <a:tblPr rtl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26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رهنمودها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عملکرد صحیح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106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همه خطاها را بطور کامل اصلاح کنید. ( وجود خطا ممکن است به بروز اشتباه در درمان منجر شود)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از عجله برای کامل کردن گزارش اجتناب کنید.مطمئن شوید اطلاعات دقیق است.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94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همه حقایق را گزارش کنید.        ( گزارش باید دقیق و مسئولانه           باشد. )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تمام مطالب حقیقی را ثبت کنید و از گزارش حدس و گمان خود اجتناب کنید.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0"/>
            <a:ext cx="1450504" cy="134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00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2579" name="Group 3"/>
          <p:cNvGraphicFramePr>
            <a:graphicFrameLocks noGrp="1"/>
          </p:cNvGraphicFramePr>
          <p:nvPr>
            <p:ph type="tbl" idx="1"/>
          </p:nvPr>
        </p:nvGraphicFramePr>
        <p:xfrm>
          <a:off x="457200" y="1341438"/>
          <a:ext cx="8229600" cy="5183188"/>
        </p:xfrm>
        <a:graphic>
          <a:graphicData uri="http://schemas.openxmlformats.org/drawingml/2006/table">
            <a:tbl>
              <a:tblPr rtl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26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رهنمودها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عملکرد صحیح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106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در گزارش پرستاری جای خالی نگذارید.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گزارش را خط به خط  نوشته و اگر فضایی باقی ماند ، یک خط افقی ذر آنجا بکشید نام خود را نوشته امضأ کنید.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94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همه مطالب را با خودکار مشکی  و خوانا بنویسید.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به هیچ وجه از مداد ، پاک کن و لاک غلط گیر استفاده نکنید.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054" y="0"/>
            <a:ext cx="1292633" cy="134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80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435" name="Group 3"/>
          <p:cNvGraphicFramePr>
            <a:graphicFrameLocks noGrp="1"/>
          </p:cNvGraphicFramePr>
          <p:nvPr>
            <p:ph type="tbl" idx="1"/>
          </p:nvPr>
        </p:nvGraphicFramePr>
        <p:xfrm>
          <a:off x="457200" y="1341438"/>
          <a:ext cx="8229600" cy="5183188"/>
        </p:xfrm>
        <a:graphic>
          <a:graphicData uri="http://schemas.openxmlformats.org/drawingml/2006/table">
            <a:tbl>
              <a:tblPr rtl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26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رهنمودها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عملکرد صحیح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106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در صورتی که دستور داده شده سئوال بر انگیز است تمام توضیحات دریافت شده را ثبت کنید.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بنویسید« برای روشن شدن دستور با پزشک  تماس گرفته شد »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94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فقط کارهایی را که خود انجام داده اید ثبت کنید. (برای اطلاعاتی که ثبت میکنید مسئول هستید. )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منبع اطلاع گزارش و نحوه گزارش (مثلأ تلفنی ) را ثبت کنید.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-99392"/>
            <a:ext cx="1368152" cy="14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36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555" name="Group 3"/>
          <p:cNvGraphicFramePr>
            <a:graphicFrameLocks noGrp="1"/>
          </p:cNvGraphicFramePr>
          <p:nvPr>
            <p:ph type="tbl" idx="1"/>
          </p:nvPr>
        </p:nvGraphicFramePr>
        <p:xfrm>
          <a:off x="457200" y="1341438"/>
          <a:ext cx="8229600" cy="5183188"/>
        </p:xfrm>
        <a:graphic>
          <a:graphicData uri="http://schemas.openxmlformats.org/drawingml/2006/table">
            <a:tbl>
              <a:tblPr rtl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26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رهنمودها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عملکرد صحیح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1063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از کلمات عمومی (وضعیت بیمار تغییر نکرده – بیمار روز خوبی داشته است )استفاده نکنید.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وضعیت بیمار را بطور کامل و واضح شرح دهید.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9475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در پایان گزارش ، زمان  (تاریخ و ساعت ) و عنوان خود را وارد کرده امضأ کنید.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مطالب مهم را به تدریج در گزارش ثبت کرده و به پایان شیفت موکول نکنید.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16632"/>
            <a:ext cx="1224136" cy="122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14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501" name="Group 21"/>
          <p:cNvGraphicFramePr>
            <a:graphicFrameLocks noGrp="1"/>
          </p:cNvGraphicFramePr>
          <p:nvPr>
            <p:ph type="tbl" idx="1"/>
          </p:nvPr>
        </p:nvGraphicFramePr>
        <p:xfrm>
          <a:off x="468313" y="1268413"/>
          <a:ext cx="8229600" cy="3110548"/>
        </p:xfrm>
        <a:graphic>
          <a:graphicData uri="http://schemas.openxmlformats.org/drawingml/2006/table">
            <a:tbl>
              <a:tblPr rtl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265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رهنمودها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عملکرد صحیح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9738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برای ثبت کامپیوتری یک رمز ورود ( مطمئن ) مخصوص به خود داشته باشید.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صفحه مربوط به خود را هنگامی که حضور ندارید باز نگذارید.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a-I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fa-I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697" name="Picture 22" descr="images[84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4652963"/>
            <a:ext cx="56896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1"/>
            <a:ext cx="1440160" cy="126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07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a-IR" sz="32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گزارش پرستاری با کیفیت دارای 5 ویژگی مهم میباشد :</a:t>
            </a:r>
            <a:endParaRPr lang="en-US" sz="3200" b="1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 algn="r" rtl="1" eaLnBrk="1" hangingPunct="1">
              <a:buFont typeface="Wingdings" pitchFamily="2" charset="2"/>
              <a:buAutoNum type="arabicPeriod"/>
              <a:defRPr/>
            </a:pPr>
            <a:r>
              <a:rPr lang="fa-IR" sz="3200" b="1" dirty="0" smtClean="0">
                <a:solidFill>
                  <a:srgbClr val="C00000"/>
                </a:solidFill>
              </a:rPr>
              <a:t>حقیقی بودن.</a:t>
            </a:r>
          </a:p>
          <a:p>
            <a:pPr marL="609600" indent="-609600" algn="r" rtl="1" eaLnBrk="1" hangingPunct="1">
              <a:buFont typeface="Wingdings" pitchFamily="2" charset="2"/>
              <a:buAutoNum type="arabicPeriod"/>
              <a:defRPr/>
            </a:pPr>
            <a:r>
              <a:rPr lang="fa-IR" sz="3200" b="1" dirty="0" smtClean="0">
                <a:solidFill>
                  <a:srgbClr val="C00000"/>
                </a:solidFill>
              </a:rPr>
              <a:t>دقت و صحت.</a:t>
            </a:r>
          </a:p>
          <a:p>
            <a:pPr marL="609600" indent="-609600" algn="r" rtl="1" eaLnBrk="1" hangingPunct="1">
              <a:buFont typeface="Wingdings" pitchFamily="2" charset="2"/>
              <a:buAutoNum type="arabicPeriod"/>
              <a:defRPr/>
            </a:pPr>
            <a:r>
              <a:rPr lang="fa-IR" sz="3200" b="1" dirty="0" smtClean="0">
                <a:solidFill>
                  <a:srgbClr val="C00000"/>
                </a:solidFill>
              </a:rPr>
              <a:t>کامل بودن.</a:t>
            </a:r>
          </a:p>
          <a:p>
            <a:pPr marL="609600" indent="-609600" algn="r" rtl="1" eaLnBrk="1" hangingPunct="1">
              <a:buFont typeface="Wingdings" pitchFamily="2" charset="2"/>
              <a:buAutoNum type="arabicPeriod"/>
              <a:defRPr/>
            </a:pPr>
            <a:r>
              <a:rPr lang="fa-IR" sz="3200" b="1" dirty="0" smtClean="0">
                <a:solidFill>
                  <a:srgbClr val="C00000"/>
                </a:solidFill>
              </a:rPr>
              <a:t>داشتن زمان مناسب.</a:t>
            </a:r>
          </a:p>
          <a:p>
            <a:pPr marL="609600" indent="-609600" algn="r" rtl="1" eaLnBrk="1" hangingPunct="1">
              <a:buFont typeface="Wingdings" pitchFamily="2" charset="2"/>
              <a:buAutoNum type="arabicPeriod"/>
              <a:defRPr/>
            </a:pPr>
            <a:r>
              <a:rPr lang="fa-IR" sz="3200" b="1" dirty="0" smtClean="0">
                <a:solidFill>
                  <a:srgbClr val="C00000"/>
                </a:solidFill>
              </a:rPr>
              <a:t>سازماندهی شده.</a:t>
            </a:r>
            <a:endParaRPr lang="en-US" sz="3200" b="1" dirty="0" smtClean="0">
              <a:solidFill>
                <a:srgbClr val="C00000"/>
              </a:solidFill>
            </a:endParaRPr>
          </a:p>
        </p:txBody>
      </p:sp>
      <p:pic>
        <p:nvPicPr>
          <p:cNvPr id="72708" name="Picture 4" descr="CAMJGF8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357430"/>
            <a:ext cx="3744913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742" y="1536854"/>
            <a:ext cx="1667993" cy="14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33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medicine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714348" y="1969166"/>
            <a:ext cx="7715304" cy="4174478"/>
          </a:xfrm>
          <a:noFill/>
        </p:spPr>
      </p:pic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1142976" y="500042"/>
            <a:ext cx="59769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a-I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قوانين ومقرارت حرفه اي </a:t>
            </a:r>
            <a:br>
              <a:rPr lang="fa-I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</a:br>
            <a:r>
              <a:rPr lang="fa-I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در پرستاري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640960" cy="1470025"/>
          </a:xfrm>
        </p:spPr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  <a:cs typeface="B Nazanin" pitchFamily="2" charset="-78"/>
              </a:rPr>
              <a:t>خط مشی های قانونی برای ثبت گزارش دهی</a:t>
            </a:r>
            <a:endParaRPr lang="en-US" b="1" dirty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74320" lvl="0" indent="-274320">
              <a:buClr>
                <a:srgbClr val="0BD0D9"/>
              </a:buClr>
              <a:buSzPct val="95000"/>
            </a:pPr>
            <a:r>
              <a:rPr lang="fa-IR" sz="4000" b="1" dirty="0">
                <a:solidFill>
                  <a:srgbClr val="C00000"/>
                </a:solidFill>
                <a:latin typeface="Constantia"/>
                <a:cs typeface="B Nazanin" pitchFamily="2" charset="-78"/>
              </a:rPr>
              <a:t>دستورات تلفنی و شفاهی</a:t>
            </a:r>
          </a:p>
          <a:p>
            <a:endParaRPr lang="en-US" dirty="0"/>
          </a:p>
        </p:txBody>
      </p:sp>
      <p:pic>
        <p:nvPicPr>
          <p:cNvPr id="5" name="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404664"/>
            <a:ext cx="172819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7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357222" y="285728"/>
            <a:ext cx="9001156" cy="922337"/>
          </a:xfrm>
        </p:spPr>
        <p:txBody>
          <a:bodyPr>
            <a:normAutofit fontScale="90000"/>
          </a:bodyPr>
          <a:lstStyle/>
          <a:p>
            <a:pPr algn="r" rtl="1" eaLnBrk="1" hangingPunct="1">
              <a:defRPr/>
            </a:pPr>
            <a:r>
              <a:rPr lang="fa-IR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خط مشی های اخذ دستورات تلفنی و شفاهی:</a:t>
            </a:r>
            <a:endParaRPr lang="en-US" b="1" u="sng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8"/>
            <a:ext cx="8229600" cy="5256212"/>
          </a:xfrm>
        </p:spPr>
        <p:txBody>
          <a:bodyPr>
            <a:noAutofit/>
          </a:bodyPr>
          <a:lstStyle/>
          <a:p>
            <a:pPr algn="r" rtl="1" eaLnBrk="1" hangingPunct="1">
              <a:lnSpc>
                <a:spcPct val="90000"/>
              </a:lnSpc>
              <a:defRPr/>
            </a:pPr>
            <a:r>
              <a:rPr lang="fa-IR" sz="3200" b="1" dirty="0" smtClean="0"/>
              <a:t>پرسیدن درست و واضح نام بیمار ، شماره اتاق و تشخیص</a:t>
            </a: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fa-IR" sz="3200" b="1" dirty="0" smtClean="0"/>
              <a:t>تکرار مجدد تمامی دستورات پزشک.</a:t>
            </a: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fa-IR" sz="3200" b="1" dirty="0" smtClean="0"/>
              <a:t>استفاده از سئوالات شفاف.</a:t>
            </a: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fa-IR" sz="3200" b="1" dirty="0" smtClean="0"/>
              <a:t>ثبت دستورات تلفنی (</a:t>
            </a:r>
            <a:r>
              <a:rPr lang="en-US" sz="3200" b="1" dirty="0" smtClean="0"/>
              <a:t>TO</a:t>
            </a:r>
            <a:r>
              <a:rPr lang="fa-IR" sz="3200" b="1" dirty="0" smtClean="0"/>
              <a:t> ) یا دستورات شفاهی (</a:t>
            </a:r>
            <a:r>
              <a:rPr lang="en-US" sz="3200" b="1" dirty="0" smtClean="0"/>
              <a:t>VO</a:t>
            </a:r>
            <a:r>
              <a:rPr lang="fa-IR" sz="3200" b="1" dirty="0" smtClean="0"/>
              <a:t>) باید حاوی تاریخ و ساعت ، نام بیمار ، دستور کامل ، امضأ و نام پزشک و پرستار باشد.</a:t>
            </a: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fa-IR" sz="3200" b="1" dirty="0" smtClean="0"/>
              <a:t>دستورات باید توسط دو پرستار انجام شده و امضاء گردد.</a:t>
            </a:r>
          </a:p>
          <a:p>
            <a:pPr algn="r" rtl="1" eaLnBrk="1" hangingPunct="1">
              <a:lnSpc>
                <a:spcPct val="90000"/>
              </a:lnSpc>
              <a:defRPr/>
            </a:pPr>
            <a:r>
              <a:rPr lang="fa-IR" sz="3200" b="1" dirty="0" smtClean="0"/>
              <a:t>پزشک باید بطور معمول </a:t>
            </a:r>
            <a:r>
              <a:rPr lang="fa-IR" sz="3200" b="1" dirty="0" smtClean="0">
                <a:solidFill>
                  <a:srgbClr val="C00000"/>
                </a:solidFill>
              </a:rPr>
              <a:t>تا 24 ساعت </a:t>
            </a:r>
            <a:r>
              <a:rPr lang="fa-IR" sz="3200" b="1" dirty="0" smtClean="0"/>
              <a:t>این دستورات را امضأ نماید</a:t>
            </a:r>
            <a:endParaRPr lang="en-US" sz="3200" b="1" dirty="0" smtClean="0"/>
          </a:p>
        </p:txBody>
      </p:sp>
      <p:pic>
        <p:nvPicPr>
          <p:cNvPr id="2" name="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484784"/>
            <a:ext cx="136815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20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a-IR" dirty="0" smtClean="0"/>
          </a:p>
          <a:p>
            <a:pPr marL="0" indent="0" algn="ctr">
              <a:buNone/>
            </a:pPr>
            <a:endParaRPr lang="fa-IR" dirty="0"/>
          </a:p>
          <a:p>
            <a:pPr marL="0" indent="0" algn="ctr">
              <a:buNone/>
            </a:pPr>
            <a:endParaRPr lang="fa-IR" dirty="0" smtClean="0"/>
          </a:p>
          <a:p>
            <a:pPr marL="0" indent="0" algn="ctr">
              <a:buNone/>
            </a:pPr>
            <a:endParaRPr lang="fa-IR" dirty="0"/>
          </a:p>
          <a:p>
            <a:pPr marL="0" indent="0" algn="ctr">
              <a:buNone/>
            </a:pPr>
            <a:r>
              <a:rPr lang="fa-IR" sz="4800" b="1" dirty="0" smtClean="0">
                <a:solidFill>
                  <a:srgbClr val="FF0000"/>
                </a:solidFill>
              </a:rPr>
              <a:t>موفق باشید</a:t>
            </a:r>
            <a:endParaRPr lang="en-US" sz="4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fa-IR" dirty="0"/>
          </a:p>
        </p:txBody>
      </p:sp>
      <p:pic>
        <p:nvPicPr>
          <p:cNvPr id="4" name="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3861048"/>
            <a:ext cx="165618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5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675134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 smtClean="0">
                <a:solidFill>
                  <a:srgbClr val="FF0000"/>
                </a:solidFill>
                <a:cs typeface="B Nazanin" pitchFamily="2" charset="-78"/>
              </a:rPr>
              <a:t>رئوس مطالب:</a:t>
            </a:r>
            <a:endParaRPr lang="en-US" b="1" dirty="0">
              <a:solidFill>
                <a:srgbClr val="FF0000"/>
              </a:solidFill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r" rtl="1">
              <a:buNone/>
            </a:pPr>
            <a:r>
              <a:rPr lang="fa-IR" sz="4400" dirty="0" smtClean="0">
                <a:cs typeface="B Nazanin" pitchFamily="2" charset="-78"/>
              </a:rPr>
              <a:t> 1-استانداردهای خدمات پرستاری</a:t>
            </a:r>
          </a:p>
          <a:p>
            <a:pPr algn="r" rtl="1">
              <a:buNone/>
            </a:pPr>
            <a:r>
              <a:rPr lang="fa-IR" sz="4400" dirty="0" smtClean="0">
                <a:cs typeface="B Nazanin" pitchFamily="2" charset="-78"/>
              </a:rPr>
              <a:t>2- اصول پیشگیری از درگیری های قانونی</a:t>
            </a:r>
          </a:p>
          <a:p>
            <a:pPr algn="r" rtl="1">
              <a:buNone/>
            </a:pPr>
            <a:r>
              <a:rPr lang="fa-IR" sz="4400" dirty="0" smtClean="0">
                <a:cs typeface="B Nazanin" pitchFamily="2" charset="-78"/>
              </a:rPr>
              <a:t>3-مسئولیت های پرستاران</a:t>
            </a:r>
          </a:p>
          <a:p>
            <a:pPr algn="r" rtl="1">
              <a:buNone/>
            </a:pPr>
            <a:r>
              <a:rPr lang="fa-IR" sz="4400" dirty="0" smtClean="0">
                <a:cs typeface="B Nazanin" pitchFamily="2" charset="-78"/>
              </a:rPr>
              <a:t>4-حقوق پرستاران</a:t>
            </a:r>
          </a:p>
          <a:p>
            <a:pPr algn="r" rtl="1">
              <a:buNone/>
            </a:pPr>
            <a:r>
              <a:rPr lang="fa-IR" sz="4400" dirty="0" smtClean="0">
                <a:cs typeface="B Nazanin" pitchFamily="2" charset="-78"/>
              </a:rPr>
              <a:t>5-حقوق بیماران</a:t>
            </a:r>
          </a:p>
          <a:p>
            <a:pPr marL="0"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4400" b="1" dirty="0" smtClean="0">
                <a:latin typeface="Calibri"/>
                <a:ea typeface="Calibri"/>
                <a:cs typeface="B Nazanin" pitchFamily="2" charset="-78"/>
              </a:rPr>
              <a:t>6-موارد رایج غفلت-کدهای اخلاقی-رضایت آگاهانه</a:t>
            </a:r>
            <a:endParaRPr lang="en-US" sz="3600" dirty="0" smtClean="0">
              <a:latin typeface="Calibri"/>
              <a:ea typeface="Calibri"/>
              <a:cs typeface="B Nazanin" pitchFamily="2" charset="-78"/>
            </a:endParaRPr>
          </a:p>
          <a:p>
            <a:pPr marL="0"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4400" b="1" dirty="0" smtClean="0">
                <a:latin typeface="Calibri"/>
                <a:ea typeface="Calibri"/>
                <a:cs typeface="B Nazanin" pitchFamily="2" charset="-78"/>
              </a:rPr>
              <a:t>7-قصور در امور پزشکی و پرستاری</a:t>
            </a:r>
            <a:endParaRPr lang="en-US" sz="3600" dirty="0" smtClean="0">
              <a:latin typeface="Calibri"/>
              <a:ea typeface="Calibri"/>
              <a:cs typeface="B Nazanin" pitchFamily="2" charset="-78"/>
            </a:endParaRPr>
          </a:p>
          <a:p>
            <a:pPr marL="0"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4400" b="1" dirty="0" smtClean="0">
                <a:solidFill>
                  <a:srgbClr val="C00000"/>
                </a:solidFill>
                <a:latin typeface="Calibri"/>
                <a:ea typeface="Calibri"/>
                <a:cs typeface="B Nazanin" pitchFamily="2" charset="-78"/>
              </a:rPr>
              <a:t>8-انواع تخلفات انتظامی حرف پزشکی-ارتباطات حرفه ای-مسئولیت ها و اصول آموزش به بیمار و خانواده</a:t>
            </a:r>
          </a:p>
          <a:p>
            <a:pPr marL="0"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a-IR" sz="4400" b="1" dirty="0" smtClean="0">
                <a:solidFill>
                  <a:srgbClr val="C00000"/>
                </a:solidFill>
                <a:latin typeface="Calibri"/>
                <a:ea typeface="Calibri"/>
                <a:cs typeface="B Nazanin" pitchFamily="2" charset="-78"/>
              </a:rPr>
              <a:t>9-خط مشی های قانونی برای ثبت گزارش دهی و دستورات شفاهی و تلفنی</a:t>
            </a:r>
            <a:endParaRPr lang="en-US" sz="3600" dirty="0" smtClean="0">
              <a:solidFill>
                <a:srgbClr val="C00000"/>
              </a:solidFill>
              <a:latin typeface="Calibri"/>
              <a:ea typeface="Calibri"/>
              <a:cs typeface="B Nazanin" pitchFamily="2" charset="-78"/>
            </a:endParaRPr>
          </a:p>
          <a:p>
            <a:pPr algn="ctr" rtl="1">
              <a:buNone/>
            </a:pPr>
            <a:endParaRPr lang="fa-IR" sz="4400" dirty="0" smtClean="0">
              <a:cs typeface="B Nazanin" pitchFamily="2" charset="-78"/>
            </a:endParaRPr>
          </a:p>
        </p:txBody>
      </p: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46198"/>
            <a:ext cx="1944216" cy="1482511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a-IR" sz="4000" dirty="0" smtClean="0"/>
              <a:t> </a:t>
            </a:r>
            <a:r>
              <a:rPr lang="fa-IR" sz="4000" b="1" dirty="0" smtClean="0">
                <a:solidFill>
                  <a:srgbClr val="FFFF00"/>
                </a:solidFill>
              </a:rPr>
              <a:t>اصولی که برای پیشگیری از درگیریهای قانونی باید توسط پرستاران رعایت شود:</a:t>
            </a:r>
            <a:r>
              <a:rPr lang="en-US" sz="4000" b="1" dirty="0" smtClean="0">
                <a:solidFill>
                  <a:srgbClr val="FFFF00"/>
                </a:solidFill>
              </a:rPr>
              <a:t/>
            </a:r>
            <a:br>
              <a:rPr lang="en-US" sz="4000" b="1" dirty="0" smtClean="0">
                <a:solidFill>
                  <a:srgbClr val="FFFF00"/>
                </a:solidFill>
              </a:rPr>
            </a:b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2071678"/>
            <a:ext cx="8229600" cy="3887788"/>
          </a:xfrm>
        </p:spPr>
        <p:txBody>
          <a:bodyPr>
            <a:normAutofit/>
          </a:bodyPr>
          <a:lstStyle/>
          <a:p>
            <a:pPr marL="609600" indent="-609600" algn="r" rtl="1" eaLnBrk="1" hangingPunct="1">
              <a:defRPr/>
            </a:pPr>
            <a:r>
              <a:rPr lang="fa-IR" sz="3600" dirty="0" smtClean="0"/>
              <a:t>رعایت استانداردهای خدمات پرستاری (حرفه ای)!</a:t>
            </a:r>
          </a:p>
          <a:p>
            <a:pPr marL="609600" indent="-609600" algn="r" rtl="1" eaLnBrk="1" hangingPunct="1">
              <a:defRPr/>
            </a:pPr>
            <a:r>
              <a:rPr lang="fa-IR" sz="3600" dirty="0" smtClean="0"/>
              <a:t>ارتباطات و ارتباطات حرفه ای </a:t>
            </a:r>
          </a:p>
          <a:p>
            <a:pPr marL="609600" indent="-609600" algn="r" rtl="1" eaLnBrk="1" hangingPunct="1">
              <a:defRPr/>
            </a:pPr>
            <a:r>
              <a:rPr lang="fa-IR" sz="3600" dirty="0" smtClean="0"/>
              <a:t>رعایت اصول اخلاق و اخلاق حرفه ای</a:t>
            </a:r>
          </a:p>
          <a:p>
            <a:pPr marL="609600" indent="-609600" algn="r" rtl="1" eaLnBrk="1" hangingPunct="1">
              <a:defRPr/>
            </a:pPr>
            <a:r>
              <a:rPr lang="fa-IR" sz="3600" dirty="0" smtClean="0"/>
              <a:t>آموزش به بیمار(مددجو)</a:t>
            </a:r>
          </a:p>
          <a:p>
            <a:pPr marL="609600" indent="-609600" algn="r" rtl="1" eaLnBrk="1" hangingPunct="1">
              <a:defRPr/>
            </a:pPr>
            <a:r>
              <a:rPr lang="fa-IR" sz="3600" dirty="0" smtClean="0"/>
              <a:t>اصول ثبت و گزارش نویسی</a:t>
            </a:r>
            <a:endParaRPr lang="en-US" sz="3600" dirty="0" smtClean="0"/>
          </a:p>
        </p:txBody>
      </p:sp>
      <p:pic>
        <p:nvPicPr>
          <p:cNvPr id="5124" name="Picture 5" descr="CAR7TPL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076700"/>
            <a:ext cx="20161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3968" y="5013176"/>
            <a:ext cx="1728191" cy="158417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a-IR" sz="3600" b="1" smtClean="0">
                <a:solidFill>
                  <a:srgbClr val="FFFF00"/>
                </a:solidFill>
              </a:rPr>
              <a:t> استانداردهای خدمات پرستاری (حرفه ای)</a:t>
            </a:r>
            <a:endParaRPr lang="en-US" sz="3600" b="1" smtClean="0">
              <a:solidFill>
                <a:srgbClr val="FFFF00"/>
              </a:solidFill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700213"/>
            <a:ext cx="8229600" cy="4279900"/>
          </a:xfrm>
        </p:spPr>
        <p:txBody>
          <a:bodyPr>
            <a:normAutofit/>
          </a:bodyPr>
          <a:lstStyle/>
          <a:p>
            <a:pPr algn="r" rtl="1"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fa-IR" b="1" dirty="0" smtClean="0">
                <a:solidFill>
                  <a:srgbClr val="FFFF00"/>
                </a:solidFill>
              </a:rPr>
              <a:t>تعریف:  </a:t>
            </a:r>
            <a:r>
              <a:rPr lang="fa-IR" b="1" dirty="0" smtClean="0"/>
              <a:t>استانداردهای پرستاری توافق هایی هستند که جهت سنجش فعالیت ها به کار می روند و موجب تعیین انتظارات برای مراقبت های پرستاری موثر و ایمن می شوند.</a:t>
            </a:r>
          </a:p>
        </p:txBody>
      </p:sp>
      <p:pic>
        <p:nvPicPr>
          <p:cNvPr id="6148" name="Picture 4" descr="CA590H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66"/>
            <a:ext cx="29527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1814" y="4509120"/>
            <a:ext cx="2008417" cy="1728192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143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fa-IR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0" y="357166"/>
            <a:ext cx="8858280" cy="5905500"/>
          </a:xfrm>
        </p:spPr>
        <p:txBody>
          <a:bodyPr>
            <a:noAutofit/>
          </a:bodyPr>
          <a:lstStyle/>
          <a:p>
            <a:pPr algn="ctr" rtl="1" eaLnBrk="1" hangingPunct="1">
              <a:lnSpc>
                <a:spcPct val="80000"/>
              </a:lnSpc>
              <a:buNone/>
              <a:defRPr/>
            </a:pPr>
            <a:r>
              <a:rPr lang="fa-IR" b="1" dirty="0" smtClean="0">
                <a:solidFill>
                  <a:srgbClr val="99FF33"/>
                </a:solidFill>
              </a:rPr>
              <a:t>اصول توسعه استاندارد های حرفه ای پرستاری:</a:t>
            </a:r>
            <a:endParaRPr lang="en-US" b="1" dirty="0" smtClean="0">
              <a:solidFill>
                <a:srgbClr val="99FF33"/>
              </a:solidFill>
            </a:endParaRPr>
          </a:p>
          <a:p>
            <a:pPr algn="r" rtl="1" eaLnBrk="1" hangingPunct="1">
              <a:lnSpc>
                <a:spcPct val="80000"/>
              </a:lnSpc>
              <a:buNone/>
              <a:defRPr/>
            </a:pPr>
            <a:endParaRPr lang="en-US" b="1" dirty="0" smtClean="0">
              <a:solidFill>
                <a:srgbClr val="99FF33"/>
              </a:solidFill>
            </a:endParaRPr>
          </a:p>
          <a:p>
            <a:pPr algn="r" rtl="1" eaLnBrk="1" hangingPunct="1">
              <a:lnSpc>
                <a:spcPct val="80000"/>
              </a:lnSpc>
              <a:buNone/>
              <a:defRPr/>
            </a:pPr>
            <a:endParaRPr lang="fa-IR" b="1" dirty="0" smtClean="0">
              <a:solidFill>
                <a:srgbClr val="99FF33"/>
              </a:solidFill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dirty="0" smtClean="0"/>
              <a:t>تمام پرستاران مسئول تصمیم گیریها و اعمال خود در حفظ کارایی شغلی خویش هستند.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dirty="0" smtClean="0"/>
              <a:t>مددجویان کانون مرکزی خدمات حرفه ای پرستاران و مشارکت کننده در فرآیند تصمیم گیری هستند.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dirty="0" smtClean="0"/>
              <a:t>هدف از کار حرفه ای دستیابی به بهترین برآیند ممکن (احتمالی) برای مددجو است که با هیچ عامل خطرسازی مواجه نباشد.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dirty="0" smtClean="0"/>
              <a:t>پرستاران به طور مداوم دانش خود را به وسیله آموزش ، تجربه و ارزشیابی نهایی ارتقاء می بخشند.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b="1" dirty="0" smtClean="0">
                <a:solidFill>
                  <a:srgbClr val="FF0000"/>
                </a:solidFill>
              </a:rPr>
              <a:t>استانداردها معیارهای عملی را برای پرستاران نشان میدهند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dirty="0" smtClean="0"/>
              <a:t> در نهایت استانداردها به درک بهتر و احترام به نقش های گوناگون پرستاران کمک می کنند.</a:t>
            </a:r>
            <a:endParaRPr lang="en-US" dirty="0" smtClean="0"/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313" y="5445224"/>
            <a:ext cx="1871439" cy="1412776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algn="ctr" eaLnBrk="1" hangingPunct="1">
              <a:defRPr/>
            </a:pPr>
            <a:r>
              <a:rPr lang="fa-IR" dirty="0" smtClean="0">
                <a:solidFill>
                  <a:srgbClr val="FFFF00"/>
                </a:solidFill>
              </a:rPr>
              <a:t> استانداردهای حرفه ای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642910" y="1530350"/>
            <a:ext cx="8229600" cy="5327650"/>
          </a:xfrm>
        </p:spPr>
        <p:txBody>
          <a:bodyPr/>
          <a:lstStyle/>
          <a:p>
            <a:pPr marL="609600" indent="-609600" algn="r" rtl="1" eaLnBrk="1" hangingPunct="1">
              <a:buFont typeface="Wingdings" pitchFamily="2" charset="2"/>
              <a:buAutoNum type="arabicPeriod"/>
              <a:defRPr/>
            </a:pPr>
            <a:r>
              <a:rPr lang="fa-IR" dirty="0" smtClean="0">
                <a:solidFill>
                  <a:srgbClr val="99FF33"/>
                </a:solidFill>
              </a:rPr>
              <a:t>پاسخگویی</a:t>
            </a:r>
            <a:r>
              <a:rPr lang="fa-IR" dirty="0" smtClean="0"/>
              <a:t> </a:t>
            </a:r>
            <a:r>
              <a:rPr lang="en-US" dirty="0" smtClean="0"/>
              <a:t>Accountability </a:t>
            </a:r>
            <a:endParaRPr lang="fa-IR" dirty="0" smtClean="0"/>
          </a:p>
          <a:p>
            <a:pPr marL="609600" indent="-609600" algn="r" rtl="1" eaLnBrk="1" hangingPunct="1">
              <a:buFont typeface="Wingdings" pitchFamily="2" charset="2"/>
              <a:buAutoNum type="arabicPeriod"/>
              <a:defRPr/>
            </a:pPr>
            <a:r>
              <a:rPr lang="fa-IR" dirty="0" smtClean="0">
                <a:solidFill>
                  <a:srgbClr val="99FF33"/>
                </a:solidFill>
              </a:rPr>
              <a:t>کسب صلاحیت مداوم</a:t>
            </a:r>
            <a:r>
              <a:rPr lang="en-US" dirty="0" err="1" smtClean="0"/>
              <a:t>Continuin</a:t>
            </a:r>
            <a:r>
              <a:rPr lang="en-US" dirty="0" smtClean="0"/>
              <a:t> Competence  </a:t>
            </a:r>
            <a:endParaRPr lang="fa-IR" dirty="0" smtClean="0"/>
          </a:p>
          <a:p>
            <a:pPr marL="609600" indent="-609600" algn="r" rtl="1" eaLnBrk="1" hangingPunct="1">
              <a:buFont typeface="Wingdings" pitchFamily="2" charset="2"/>
              <a:buAutoNum type="arabicPeriod"/>
              <a:defRPr/>
            </a:pPr>
            <a:r>
              <a:rPr lang="fa-IR" dirty="0" smtClean="0">
                <a:solidFill>
                  <a:srgbClr val="99FF33"/>
                </a:solidFill>
              </a:rPr>
              <a:t>اخلاق حرفه ای</a:t>
            </a:r>
            <a:r>
              <a:rPr lang="fa-IR" dirty="0" smtClean="0"/>
              <a:t> </a:t>
            </a:r>
            <a:r>
              <a:rPr lang="en-US" dirty="0" smtClean="0"/>
              <a:t>Ethics </a:t>
            </a:r>
            <a:endParaRPr lang="fa-IR" dirty="0" smtClean="0"/>
          </a:p>
          <a:p>
            <a:pPr marL="609600" indent="-609600" algn="r" rtl="1" eaLnBrk="1" hangingPunct="1">
              <a:buFont typeface="Wingdings" pitchFamily="2" charset="2"/>
              <a:buAutoNum type="arabicPeriod"/>
              <a:defRPr/>
            </a:pPr>
            <a:r>
              <a:rPr lang="fa-IR" dirty="0" smtClean="0">
                <a:solidFill>
                  <a:srgbClr val="99FF33"/>
                </a:solidFill>
              </a:rPr>
              <a:t>دانش</a:t>
            </a:r>
            <a:r>
              <a:rPr lang="fa-IR" dirty="0" smtClean="0"/>
              <a:t> </a:t>
            </a:r>
            <a:r>
              <a:rPr lang="en-US" dirty="0" smtClean="0"/>
              <a:t>Knowledge </a:t>
            </a:r>
            <a:endParaRPr lang="fa-IR" dirty="0" smtClean="0"/>
          </a:p>
          <a:p>
            <a:pPr marL="609600" indent="-609600" algn="r" rtl="1" eaLnBrk="1" hangingPunct="1">
              <a:buFont typeface="Wingdings" pitchFamily="2" charset="2"/>
              <a:buAutoNum type="arabicPeriod"/>
              <a:defRPr/>
            </a:pPr>
            <a:r>
              <a:rPr lang="fa-IR" dirty="0" smtClean="0">
                <a:solidFill>
                  <a:srgbClr val="99FF33"/>
                </a:solidFill>
              </a:rPr>
              <a:t>کاربرد دانش</a:t>
            </a:r>
            <a:r>
              <a:rPr lang="fa-IR" dirty="0" smtClean="0"/>
              <a:t>  </a:t>
            </a:r>
            <a:r>
              <a:rPr lang="en-US" dirty="0" smtClean="0"/>
              <a:t> Knowledge Application</a:t>
            </a:r>
            <a:endParaRPr lang="fa-IR" dirty="0" smtClean="0"/>
          </a:p>
          <a:p>
            <a:pPr marL="609600" indent="-609600" algn="r" rtl="1" eaLnBrk="1" hangingPunct="1">
              <a:buFont typeface="Wingdings" pitchFamily="2" charset="2"/>
              <a:buAutoNum type="arabicPeriod"/>
              <a:defRPr/>
            </a:pPr>
            <a:r>
              <a:rPr lang="fa-IR" dirty="0" smtClean="0">
                <a:solidFill>
                  <a:srgbClr val="99FF33"/>
                </a:solidFill>
              </a:rPr>
              <a:t>رهبری</a:t>
            </a:r>
            <a:r>
              <a:rPr lang="fa-IR" dirty="0" smtClean="0"/>
              <a:t> </a:t>
            </a:r>
            <a:r>
              <a:rPr lang="en-US" dirty="0" smtClean="0"/>
              <a:t>Leadership </a:t>
            </a:r>
            <a:endParaRPr lang="fa-IR" dirty="0" smtClean="0"/>
          </a:p>
          <a:p>
            <a:pPr marL="609600" indent="-609600" algn="r" rtl="1" eaLnBrk="1" hangingPunct="1">
              <a:buFont typeface="Wingdings" pitchFamily="2" charset="2"/>
              <a:buAutoNum type="arabicPeriod"/>
              <a:defRPr/>
            </a:pPr>
            <a:r>
              <a:rPr lang="fa-IR" dirty="0" smtClean="0">
                <a:solidFill>
                  <a:srgbClr val="99FF33"/>
                </a:solidFill>
              </a:rPr>
              <a:t>ارتباطات و ارتباطات حرفه ای</a:t>
            </a:r>
            <a:r>
              <a:rPr lang="fa-IR" dirty="0" smtClean="0"/>
              <a:t> </a:t>
            </a:r>
            <a:r>
              <a:rPr lang="en-US" dirty="0" smtClean="0"/>
              <a:t>@ Relationships Professional Relationships </a:t>
            </a:r>
          </a:p>
        </p:txBody>
      </p:sp>
      <p:pic>
        <p:nvPicPr>
          <p:cNvPr id="8196" name="Picture 4" descr="CA6NCT8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60350"/>
            <a:ext cx="15827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910" y="5085184"/>
            <a:ext cx="1624834" cy="151216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357166"/>
            <a:ext cx="8229600" cy="7694621"/>
          </a:xfrm>
        </p:spPr>
        <p:txBody>
          <a:bodyPr>
            <a:normAutofit/>
          </a:bodyPr>
          <a:lstStyle/>
          <a:p>
            <a:pPr algn="r" rtl="1" eaLnBrk="1" hangingPunct="1">
              <a:defRPr/>
            </a:pPr>
            <a:r>
              <a:rPr lang="fa-IR" sz="3600" dirty="0" smtClean="0">
                <a:solidFill>
                  <a:srgbClr val="99FF33"/>
                </a:solidFill>
              </a:rPr>
              <a:t>پاسخگویی:</a:t>
            </a:r>
            <a:r>
              <a:rPr lang="fa-IR" sz="3600" dirty="0" smtClean="0"/>
              <a:t> پرستاران مسئول  عملکردهای خود و پیامدهای آنها هستند.</a:t>
            </a:r>
          </a:p>
          <a:p>
            <a:pPr algn="just" rtl="1" eaLnBrk="1" hangingPunct="1">
              <a:defRPr/>
            </a:pPr>
            <a:r>
              <a:rPr lang="fa-IR" sz="3600" dirty="0" smtClean="0">
                <a:solidFill>
                  <a:srgbClr val="99FF33"/>
                </a:solidFill>
              </a:rPr>
              <a:t>کسب صلاحیت مداوم:</a:t>
            </a:r>
            <a:r>
              <a:rPr lang="fa-IR" sz="3600" dirty="0" smtClean="0"/>
              <a:t> پرستار باید صلاحیت خود را حفظ کرده و به طور مداوم بهبود بخشد.</a:t>
            </a:r>
            <a:r>
              <a:rPr lang="en-US" sz="3600" dirty="0" smtClean="0"/>
              <a:t>)</a:t>
            </a:r>
            <a:r>
              <a:rPr lang="fa-IR" sz="3600" dirty="0" smtClean="0"/>
              <a:t>با همکاری و مشارکت در برنامه</a:t>
            </a:r>
            <a:r>
              <a:rPr lang="en-US" sz="3600" dirty="0" smtClean="0"/>
              <a:t> </a:t>
            </a:r>
            <a:r>
              <a:rPr lang="fa-IR" sz="3600" dirty="0" smtClean="0"/>
              <a:t>های آموزشی تضمین کیفیت و استانداردسازی)</a:t>
            </a:r>
            <a:endParaRPr lang="en-US" sz="3600" dirty="0" smtClean="0"/>
          </a:p>
          <a:p>
            <a:pPr algn="justLow" rtl="1" eaLnBrk="1" hangingPunct="1">
              <a:defRPr/>
            </a:pPr>
            <a:r>
              <a:rPr lang="fa-IR" sz="3600" dirty="0" smtClean="0">
                <a:cs typeface="B Titr" pitchFamily="2" charset="-78"/>
              </a:rPr>
              <a:t> </a:t>
            </a:r>
            <a:r>
              <a:rPr lang="fa-IR" sz="3600" b="1" dirty="0" smtClean="0">
                <a:solidFill>
                  <a:srgbClr val="92D050"/>
                </a:solidFill>
              </a:rPr>
              <a:t>صلاحیت:</a:t>
            </a:r>
            <a:r>
              <a:rPr lang="fa-IR" sz="3600" dirty="0" smtClean="0"/>
              <a:t>توانایی پرستار جهت استفاده از دانش،مهارت،قضاوت،عقاید ،ارزشها و باورهای خود در ایفای نقش حرفه ای خود درمحیط بالینی است.</a:t>
            </a:r>
            <a:endParaRPr lang="en-US" sz="3600" dirty="0" smtClean="0"/>
          </a:p>
          <a:p>
            <a:pPr algn="r" rtl="1" eaLnBrk="1" hangingPunct="1">
              <a:defRPr/>
            </a:pPr>
            <a:endParaRPr lang="fa-IR" sz="3600" dirty="0" smtClean="0"/>
          </a:p>
          <a:p>
            <a:pPr algn="r" rtl="1" eaLnBrk="1" hangingPunct="1">
              <a:defRPr/>
            </a:pPr>
            <a:endParaRPr lang="fa-IR" sz="3600" dirty="0" smtClean="0"/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034" y="5301208"/>
            <a:ext cx="1623694" cy="1368152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216</TotalTime>
  <Words>1515</Words>
  <Application>Microsoft Office PowerPoint</Application>
  <PresentationFormat>On-screen Show (4:3)</PresentationFormat>
  <Paragraphs>153</Paragraphs>
  <Slides>32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</vt:lpstr>
      <vt:lpstr>B Nazanin</vt:lpstr>
      <vt:lpstr>B Titr</vt:lpstr>
      <vt:lpstr>Calibri</vt:lpstr>
      <vt:lpstr>Constantia</vt:lpstr>
      <vt:lpstr>Majalla UI</vt:lpstr>
      <vt:lpstr>Rockwell</vt:lpstr>
      <vt:lpstr>Tahoma</vt:lpstr>
      <vt:lpstr>Times New Roman</vt:lpstr>
      <vt:lpstr>Traditional Arabic</vt:lpstr>
      <vt:lpstr>Wingdings</vt:lpstr>
      <vt:lpstr>Wingdings 2</vt:lpstr>
      <vt:lpstr>Foundry</vt:lpstr>
      <vt:lpstr>Flow</vt:lpstr>
      <vt:lpstr>Office Theme</vt:lpstr>
      <vt:lpstr>        کارگاه :قوانين ومقرارت حرفه اي  در پرستاري</vt:lpstr>
      <vt:lpstr>PowerPoint Presentation</vt:lpstr>
      <vt:lpstr>PowerPoint Presentation</vt:lpstr>
      <vt:lpstr>رئوس مطالب:</vt:lpstr>
      <vt:lpstr> اصولی که برای پیشگیری از درگیریهای قانونی باید توسط پرستاران رعایت شود: </vt:lpstr>
      <vt:lpstr> استانداردهای خدمات پرستاری (حرفه ای)</vt:lpstr>
      <vt:lpstr>PowerPoint Presentation</vt:lpstr>
      <vt:lpstr> استانداردهای حرفه ای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مسئولیت های پرستاران</vt:lpstr>
      <vt:lpstr>PowerPoint Presentation</vt:lpstr>
      <vt:lpstr>PowerPoint Presentation</vt:lpstr>
      <vt:lpstr>حقوق پرستاران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گزارش پرستاری با کیفیت دارای 5 ویژگی مهم میباشد :</vt:lpstr>
      <vt:lpstr>خط مشی های قانونی برای ثبت گزارش دهی</vt:lpstr>
      <vt:lpstr>خط مشی های اخذ دستورات تلفنی و شفاهی: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ajwan</cp:lastModifiedBy>
  <cp:revision>107</cp:revision>
  <dcterms:created xsi:type="dcterms:W3CDTF">2014-08-18T18:14:28Z</dcterms:created>
  <dcterms:modified xsi:type="dcterms:W3CDTF">2020-10-29T03:32:04Z</dcterms:modified>
</cp:coreProperties>
</file>